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56" r:id="rId4"/>
    <p:sldId id="257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990000"/>
    <a:srgbClr val="336600"/>
    <a:srgbClr val="33CC33"/>
    <a:srgbClr val="0066FF"/>
    <a:srgbClr val="FF99FF"/>
    <a:srgbClr val="FFFF66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410DB6-AA4B-4E66-8302-B0430C4047AC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6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06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206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7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7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7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8DE95-B87C-4A3B-8B2D-710C8F9748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5C525-88B6-4222-8C19-152CF03D86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2FE8477-382C-4258-A76A-6FA91F448A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70866C-9B96-4BAB-B382-95F00386A0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B3B7D8-37EA-40DF-9310-95964EE046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21376-8722-4207-A2B9-C08237C0D2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99889-6684-4801-8050-BC89F376D1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85589-48A0-4F98-877E-4FAA5109EA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B2DB-F8D2-49D0-84B1-8260D1E8D6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7F91-03EA-4B4C-9851-491CB68451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559BE-D6C0-4014-B69E-A937794A18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4538F-FB56-4760-B92F-3F0DE4AEC6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2D5CC-190D-4DDB-ACB3-33A04959C4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B0C4A3-5079-40F9-B213-DCB7530F985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3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4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4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4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4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5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5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6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6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6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6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6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6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7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 advClick="0" advTm="1000">
    <p:circl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611188" y="2565400"/>
            <a:ext cx="8064500" cy="14398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7200" kern="10" spc="144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/>
              </a:rPr>
              <a:t>СКАЗКА  О  СЛОВЕ</a:t>
            </a: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054850" cy="1836738"/>
          </a:xfrm>
        </p:spPr>
        <p:txBody>
          <a:bodyPr/>
          <a:lstStyle/>
          <a:p>
            <a:r>
              <a:rPr lang="ru-RU" sz="3200">
                <a:solidFill>
                  <a:srgbClr val="336600"/>
                </a:solidFill>
              </a:rPr>
              <a:t>Вдруг видит: сидит на пеньке </a:t>
            </a:r>
            <a:br>
              <a:rPr lang="ru-RU" sz="3200">
                <a:solidFill>
                  <a:srgbClr val="336600"/>
                </a:solidFill>
              </a:rPr>
            </a:br>
            <a:r>
              <a:rPr lang="ru-RU" sz="3200">
                <a:solidFill>
                  <a:schemeClr val="folHlink"/>
                </a:solidFill>
              </a:rPr>
              <a:t>МОРФОЛОГИЯ</a:t>
            </a:r>
            <a:r>
              <a:rPr lang="ru-RU" sz="3200">
                <a:solidFill>
                  <a:srgbClr val="336600"/>
                </a:solidFill>
              </a:rPr>
              <a:t>. Остановился </a:t>
            </a:r>
            <a:br>
              <a:rPr lang="ru-RU" sz="3200">
                <a:solidFill>
                  <a:srgbClr val="336600"/>
                </a:solidFill>
              </a:rPr>
            </a:br>
            <a:r>
              <a:rPr lang="ru-RU" sz="3200">
                <a:solidFill>
                  <a:schemeClr val="tx2"/>
                </a:solidFill>
              </a:rPr>
              <a:t>КОЛОБОК</a:t>
            </a:r>
            <a:r>
              <a:rPr lang="ru-RU" sz="3200">
                <a:solidFill>
                  <a:srgbClr val="336600"/>
                </a:solidFill>
              </a:rPr>
              <a:t>, а </a:t>
            </a:r>
            <a:r>
              <a:rPr lang="ru-RU" sz="3200">
                <a:solidFill>
                  <a:schemeClr val="folHlink"/>
                </a:solidFill>
              </a:rPr>
              <a:t>МОРФОЛОГИЯ </a:t>
            </a:r>
            <a:br>
              <a:rPr lang="ru-RU" sz="3200">
                <a:solidFill>
                  <a:schemeClr val="folHlink"/>
                </a:solidFill>
              </a:rPr>
            </a:br>
            <a:r>
              <a:rPr lang="ru-RU" sz="3200">
                <a:solidFill>
                  <a:srgbClr val="336600"/>
                </a:solidFill>
              </a:rPr>
              <a:t>спрашивает:</a:t>
            </a:r>
          </a:p>
        </p:txBody>
      </p:sp>
      <p:pic>
        <p:nvPicPr>
          <p:cNvPr id="12291" name="Picture 3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989138"/>
            <a:ext cx="3529013" cy="4708525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569325" cy="45942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rgbClr val="336600"/>
                </a:solidFill>
              </a:rPr>
              <a:t>Ты кто?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rgbClr val="336600"/>
                </a:solidFill>
              </a:rPr>
              <a:t>Я слово </a:t>
            </a:r>
            <a:r>
              <a:rPr lang="ru-RU" sz="2200">
                <a:solidFill>
                  <a:schemeClr val="tx2"/>
                </a:solidFill>
              </a:rPr>
              <a:t>КОЛОБОК</a:t>
            </a:r>
            <a:r>
              <a:rPr lang="ru-RU" sz="2200">
                <a:solidFill>
                  <a:srgbClr val="336600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rgbClr val="336600"/>
                </a:solidFill>
              </a:rPr>
              <a:t>А какая ты                                                    часть речи?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rgbClr val="336600"/>
                </a:solidFill>
              </a:rPr>
              <a:t>Никакая. Я                                                   просто слово.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rgbClr val="336600"/>
                </a:solidFill>
              </a:rPr>
              <a:t>Так не                                                         бывает, - строго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заметила                                                         </a:t>
            </a:r>
            <a:r>
              <a:rPr lang="ru-RU" sz="2200">
                <a:solidFill>
                  <a:schemeClr val="folHlink"/>
                </a:solidFill>
              </a:rPr>
              <a:t>МОРФОЛОГИЯ</a:t>
            </a:r>
            <a:r>
              <a:rPr lang="ru-RU" sz="2200">
                <a:solidFill>
                  <a:srgbClr val="336600"/>
                </a:solidFill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– Каждое слово                                                – непременно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какая-то часть                                                речи: есть слова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самостоятельные,                                         есть служебные,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а есть междометия.                                        И у каждой части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речи свои                                                        грамматические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                                               признаки. </a:t>
            </a: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549275"/>
            <a:ext cx="7696200" cy="5327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Без этих признаков тебя ни в  одно предложение не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примут – так и будешь в одиночестве по дорогам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                кататься.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              -  Что же мне делать?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              огорчился </a:t>
            </a:r>
            <a:r>
              <a:rPr lang="ru-RU" sz="2200">
                <a:solidFill>
                  <a:schemeClr val="tx2"/>
                </a:solidFill>
              </a:rPr>
              <a:t>КОЛОБОК</a:t>
            </a:r>
            <a:r>
              <a:rPr lang="ru-RU" sz="2200">
                <a:solidFill>
                  <a:srgbClr val="336600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              -   А ты помни, что </a:t>
            </a:r>
            <a:r>
              <a:rPr lang="ru-RU" sz="2200">
                <a:solidFill>
                  <a:schemeClr val="tx2"/>
                </a:solidFill>
              </a:rPr>
              <a:t>КОЛОБОК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chemeClr val="tx2"/>
                </a:solidFill>
              </a:rPr>
              <a:t>                                         </a:t>
            </a:r>
            <a:r>
              <a:rPr lang="ru-RU" sz="2200">
                <a:solidFill>
                  <a:srgbClr val="336600"/>
                </a:solidFill>
              </a:rPr>
              <a:t>– имя существительное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              со всеми полагающимися ему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              признаками. Есть у тебя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              и род, и число, и падеж…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</a:t>
            </a:r>
            <a:endParaRPr lang="ru-RU" sz="2200"/>
          </a:p>
        </p:txBody>
      </p:sp>
      <p:pic>
        <p:nvPicPr>
          <p:cNvPr id="13315" name="Picture 3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3816350" cy="47513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5"/>
          <p:cNvPicPr>
            <a:picLocks noChangeAspect="1" noChangeArrowheads="1"/>
          </p:cNvPicPr>
          <p:nvPr/>
        </p:nvPicPr>
        <p:blipFill>
          <a:blip r:embed="rId2" cstate="print"/>
          <a:srcRect l="4323" b="777"/>
          <a:stretch>
            <a:fillRect/>
          </a:stretch>
        </p:blipFill>
        <p:spPr bwMode="auto">
          <a:xfrm>
            <a:off x="6443663" y="1989138"/>
            <a:ext cx="24257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7"/>
          <p:cNvPicPr>
            <a:picLocks noChangeAspect="1" noChangeArrowheads="1"/>
          </p:cNvPicPr>
          <p:nvPr/>
        </p:nvPicPr>
        <p:blipFill>
          <a:blip r:embed="rId3" cstate="print"/>
          <a:srcRect l="16933" t="23698" r="8467" b="3058"/>
          <a:stretch>
            <a:fillRect/>
          </a:stretch>
        </p:blipFill>
        <p:spPr bwMode="auto">
          <a:xfrm>
            <a:off x="250825" y="3284538"/>
            <a:ext cx="253841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336600"/>
                </a:solidFill>
              </a:rPr>
              <a:t>Не успела </a:t>
            </a:r>
            <a:r>
              <a:rPr lang="ru-RU" sz="3200">
                <a:solidFill>
                  <a:schemeClr val="folHlink"/>
                </a:solidFill>
              </a:rPr>
              <a:t>МОРФОЛОГИЯ </a:t>
            </a:r>
            <a:r>
              <a:rPr lang="ru-RU" sz="3200">
                <a:solidFill>
                  <a:srgbClr val="336600"/>
                </a:solidFill>
              </a:rPr>
              <a:t>договорить, как на дороге возник </a:t>
            </a:r>
            <a:br>
              <a:rPr lang="ru-RU" sz="3200">
                <a:solidFill>
                  <a:srgbClr val="336600"/>
                </a:solidFill>
              </a:rPr>
            </a:br>
            <a:r>
              <a:rPr lang="ru-RU" sz="3200">
                <a:solidFill>
                  <a:schemeClr val="folHlink"/>
                </a:solidFill>
              </a:rPr>
              <a:t>СИНТАКСИС</a:t>
            </a:r>
            <a:r>
              <a:rPr lang="ru-RU" sz="3200">
                <a:solidFill>
                  <a:srgbClr val="336600"/>
                </a:solidFill>
              </a:rPr>
              <a:t>: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202612" cy="4751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rgbClr val="336600"/>
                </a:solidFill>
              </a:rPr>
              <a:t>Вы уж простите, но я слышал ваш разговор.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Правильно </a:t>
            </a:r>
            <a:r>
              <a:rPr lang="ru-RU" sz="2200">
                <a:solidFill>
                  <a:schemeClr val="folHlink"/>
                </a:solidFill>
              </a:rPr>
              <a:t>МОРФОЛОГИЯ</a:t>
            </a:r>
            <a:r>
              <a:rPr lang="ru-RU" sz="2200">
                <a:solidFill>
                  <a:srgbClr val="336600"/>
                </a:solidFill>
              </a:rPr>
              <a:t> сказала: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грамматические признаки помогают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 словам включаться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в предложение, в нём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у каждой части речи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свои роли.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200">
              <a:solidFill>
                <a:srgbClr val="3366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                                                                                                                    - А у меня – какие роли?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- робко спросил </a:t>
            </a:r>
            <a:r>
              <a:rPr lang="ru-RU" sz="2200">
                <a:solidFill>
                  <a:schemeClr val="tx2"/>
                </a:solidFill>
              </a:rPr>
              <a:t>КОЛОБОК</a:t>
            </a:r>
            <a:r>
              <a:rPr lang="ru-RU" sz="2200">
                <a:solidFill>
                  <a:srgbClr val="336600"/>
                </a:solidFill>
              </a:rPr>
              <a:t>.</a:t>
            </a: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01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1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1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301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01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301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301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301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301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301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301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3816350" cy="5545138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050"/>
            <a:ext cx="7696200" cy="5400675"/>
          </a:xfrm>
        </p:spPr>
        <p:txBody>
          <a:bodyPr/>
          <a:lstStyle/>
          <a:p>
            <a:pPr algn="r">
              <a:buFontTx/>
              <a:buChar char="-"/>
            </a:pPr>
            <a:endParaRPr lang="ru-RU" sz="2200">
              <a:solidFill>
                <a:srgbClr val="336600"/>
              </a:solidFill>
            </a:endParaRPr>
          </a:p>
          <a:p>
            <a:pPr algn="r">
              <a:buFontTx/>
              <a:buChar char="-"/>
            </a:pPr>
            <a:endParaRPr lang="ru-RU" sz="2200">
              <a:solidFill>
                <a:srgbClr val="336600"/>
              </a:solidFill>
            </a:endParaRPr>
          </a:p>
          <a:p>
            <a:pPr algn="r">
              <a:buFontTx/>
              <a:buChar char="-"/>
            </a:pPr>
            <a:r>
              <a:rPr lang="ru-RU" sz="2200">
                <a:solidFill>
                  <a:srgbClr val="336600"/>
                </a:solidFill>
              </a:rPr>
              <a:t>Ну, если ты                             </a:t>
            </a:r>
          </a:p>
          <a:p>
            <a:pPr algn="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имя существительное, то</a:t>
            </a:r>
          </a:p>
          <a:p>
            <a:pPr algn="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можешь быть и подлежащим,</a:t>
            </a:r>
          </a:p>
          <a:p>
            <a:pPr algn="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и дополнением, да и другая</a:t>
            </a:r>
          </a:p>
          <a:p>
            <a:pPr algn="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работа тебе не заказана. </a:t>
            </a:r>
          </a:p>
          <a:p>
            <a:pPr algn="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Так что возвращайся скорее</a:t>
            </a:r>
          </a:p>
          <a:p>
            <a:pPr algn="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в свою сказку, </a:t>
            </a:r>
          </a:p>
          <a:p>
            <a:pPr algn="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из которой выпало,</a:t>
            </a:r>
          </a:p>
          <a:p>
            <a:pPr algn="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да займись-ка делом.</a:t>
            </a:r>
          </a:p>
          <a:p>
            <a:pPr algn="r"/>
            <a:endParaRPr lang="ru-RU" sz="2200"/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6"/>
          <p:cNvPicPr>
            <a:picLocks noChangeAspect="1" noChangeArrowheads="1"/>
          </p:cNvPicPr>
          <p:nvPr/>
        </p:nvPicPr>
        <p:blipFill>
          <a:blip r:embed="rId2" cstate="print"/>
          <a:srcRect l="24319" b="24687"/>
          <a:stretch>
            <a:fillRect/>
          </a:stretch>
        </p:blipFill>
        <p:spPr bwMode="auto">
          <a:xfrm>
            <a:off x="179388" y="1916113"/>
            <a:ext cx="257810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5"/>
          <p:cNvPicPr>
            <a:picLocks noChangeAspect="1" noChangeArrowheads="1"/>
          </p:cNvPicPr>
          <p:nvPr/>
        </p:nvPicPr>
        <p:blipFill>
          <a:blip r:embed="rId3" cstate="print"/>
          <a:srcRect l="5403" r="5403" b="21729"/>
          <a:stretch>
            <a:fillRect/>
          </a:stretch>
        </p:blipFill>
        <p:spPr bwMode="auto">
          <a:xfrm>
            <a:off x="5651500" y="3068638"/>
            <a:ext cx="2973388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5888"/>
            <a:ext cx="7696200" cy="6265862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rgbClr val="336600"/>
                </a:solidFill>
              </a:rPr>
              <a:t>И пошли </a:t>
            </a:r>
            <a:r>
              <a:rPr lang="ru-RU">
                <a:solidFill>
                  <a:schemeClr val="folHlink"/>
                </a:solidFill>
              </a:rPr>
              <a:t>МОРФОЛОГИЯ</a:t>
            </a:r>
            <a:r>
              <a:rPr lang="ru-RU">
                <a:solidFill>
                  <a:srgbClr val="336600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>
                <a:solidFill>
                  <a:srgbClr val="336600"/>
                </a:solidFill>
              </a:rPr>
              <a:t>и  </a:t>
            </a:r>
            <a:r>
              <a:rPr lang="ru-RU">
                <a:solidFill>
                  <a:schemeClr val="folHlink"/>
                </a:solidFill>
              </a:rPr>
              <a:t>СИНТАКСИС</a:t>
            </a:r>
            <a:r>
              <a:rPr lang="ru-RU">
                <a:solidFill>
                  <a:srgbClr val="336600"/>
                </a:solidFill>
              </a:rPr>
              <a:t> своей </a:t>
            </a:r>
          </a:p>
          <a:p>
            <a:pPr>
              <a:buFontTx/>
              <a:buNone/>
            </a:pPr>
            <a:r>
              <a:rPr lang="ru-RU">
                <a:solidFill>
                  <a:srgbClr val="336600"/>
                </a:solidFill>
              </a:rPr>
              <a:t>дорогой, а </a:t>
            </a:r>
            <a:r>
              <a:rPr lang="ru-RU">
                <a:solidFill>
                  <a:schemeClr val="tx2"/>
                </a:solidFill>
              </a:rPr>
              <a:t>КОЛОБОК</a:t>
            </a:r>
            <a:r>
              <a:rPr lang="ru-RU">
                <a:solidFill>
                  <a:srgbClr val="336600"/>
                </a:solidFill>
              </a:rPr>
              <a:t> не покатился </a:t>
            </a:r>
          </a:p>
          <a:p>
            <a:pPr>
              <a:buFontTx/>
              <a:buNone/>
            </a:pPr>
            <a:r>
              <a:rPr lang="ru-RU">
                <a:solidFill>
                  <a:srgbClr val="336600"/>
                </a:solidFill>
              </a:rPr>
              <a:t>                 дальше, а поспешил назад, </a:t>
            </a:r>
          </a:p>
          <a:p>
            <a:pPr>
              <a:buFontTx/>
              <a:buNone/>
            </a:pPr>
            <a:r>
              <a:rPr lang="ru-RU">
                <a:solidFill>
                  <a:srgbClr val="336600"/>
                </a:solidFill>
              </a:rPr>
              <a:t>                 в свою сказку, потому что </a:t>
            </a:r>
          </a:p>
          <a:p>
            <a:pPr>
              <a:buFontTx/>
              <a:buNone/>
            </a:pPr>
            <a:r>
              <a:rPr lang="ru-RU">
                <a:solidFill>
                  <a:srgbClr val="990000"/>
                </a:solidFill>
              </a:rPr>
              <a:t>                </a:t>
            </a:r>
            <a:r>
              <a:rPr lang="ru-RU">
                <a:solidFill>
                  <a:srgbClr val="FF0000"/>
                </a:solidFill>
              </a:rPr>
              <a:t>каждое слово </a:t>
            </a:r>
          </a:p>
          <a:p>
            <a:pPr>
              <a:buFontTx/>
              <a:buNone/>
            </a:pPr>
            <a:r>
              <a:rPr lang="ru-RU">
                <a:solidFill>
                  <a:srgbClr val="336600"/>
                </a:solidFill>
              </a:rPr>
              <a:t>                </a:t>
            </a:r>
            <a:r>
              <a:rPr lang="ru-RU">
                <a:solidFill>
                  <a:srgbClr val="FF0000"/>
                </a:solidFill>
              </a:rPr>
              <a:t>должно стоять</a:t>
            </a:r>
            <a:r>
              <a:rPr lang="ru-RU">
                <a:solidFill>
                  <a:srgbClr val="336600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>
                <a:solidFill>
                  <a:srgbClr val="336600"/>
                </a:solidFill>
              </a:rPr>
              <a:t>                   </a:t>
            </a:r>
            <a:r>
              <a:rPr lang="ru-RU">
                <a:solidFill>
                  <a:srgbClr val="FF0000"/>
                </a:solidFill>
              </a:rPr>
              <a:t>на своём</a:t>
            </a:r>
            <a:r>
              <a:rPr lang="ru-RU">
                <a:solidFill>
                  <a:srgbClr val="336600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>
                <a:solidFill>
                  <a:srgbClr val="336600"/>
                </a:solidFill>
              </a:rPr>
              <a:t>                      </a:t>
            </a:r>
            <a:r>
              <a:rPr lang="ru-RU">
                <a:solidFill>
                  <a:srgbClr val="FF0000"/>
                </a:solidFill>
              </a:rPr>
              <a:t>месте.</a:t>
            </a:r>
          </a:p>
        </p:txBody>
      </p:sp>
      <p:pic>
        <p:nvPicPr>
          <p:cNvPr id="16389" name="Picture 5" descr="5"/>
          <p:cNvPicPr>
            <a:picLocks noChangeAspect="1" noChangeArrowheads="1"/>
          </p:cNvPicPr>
          <p:nvPr/>
        </p:nvPicPr>
        <p:blipFill>
          <a:blip r:embed="rId3" cstate="print"/>
          <a:srcRect l="11887" t="76826" r="44305"/>
          <a:stretch>
            <a:fillRect/>
          </a:stretch>
        </p:blipFill>
        <p:spPr bwMode="auto">
          <a:xfrm>
            <a:off x="6227763" y="115888"/>
            <a:ext cx="1460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3573463"/>
            <a:ext cx="4465637" cy="2879725"/>
          </a:xfrm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6334125" cy="3683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9600" kern="10">
                <a:ln w="9525">
                  <a:round/>
                  <a:headEnd/>
                  <a:tailEnd/>
                </a:ln>
                <a:solidFill>
                  <a:srgbClr val="FF99FF"/>
                </a:solidFill>
                <a:latin typeface="Times New Roman"/>
                <a:cs typeface="Times New Roman"/>
              </a:rPr>
              <a:t>тут и сказке</a:t>
            </a:r>
          </a:p>
          <a:p>
            <a:pPr algn="ctr"/>
            <a:r>
              <a:rPr lang="ru-RU" sz="9600" kern="10">
                <a:ln w="9525">
                  <a:round/>
                  <a:headEnd/>
                  <a:tailEnd/>
                </a:ln>
                <a:solidFill>
                  <a:srgbClr val="FF99FF"/>
                </a:solidFill>
                <a:latin typeface="Times New Roman"/>
                <a:cs typeface="Times New Roman"/>
              </a:rPr>
              <a:t>КОНЕЦ</a:t>
            </a: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5400">
                <a:solidFill>
                  <a:schemeClr val="folHlink"/>
                </a:solidFill>
              </a:rPr>
              <a:t>Действующие </a:t>
            </a:r>
            <a:br>
              <a:rPr lang="ru-RU" sz="5400">
                <a:solidFill>
                  <a:schemeClr val="folHlink"/>
                </a:solidFill>
              </a:rPr>
            </a:br>
            <a:r>
              <a:rPr lang="ru-RU" sz="5400">
                <a:solidFill>
                  <a:schemeClr val="folHlink"/>
                </a:solidFill>
              </a:rPr>
              <a:t>                       лица:</a:t>
            </a:r>
            <a:r>
              <a:rPr lang="ru-RU" sz="400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spcBef>
                <a:spcPct val="999000"/>
              </a:spcBef>
              <a:buFont typeface="Wingdings" pitchFamily="2" charset="2"/>
              <a:buChar char="ü"/>
            </a:pPr>
            <a:r>
              <a:rPr lang="ru-RU">
                <a:solidFill>
                  <a:schemeClr val="hlink"/>
                </a:solidFill>
              </a:rPr>
              <a:t>Слово </a:t>
            </a:r>
            <a:r>
              <a:rPr lang="ru-RU">
                <a:solidFill>
                  <a:schemeClr val="tx2"/>
                </a:solidFill>
              </a:rPr>
              <a:t>колобок</a:t>
            </a:r>
            <a:r>
              <a:rPr lang="ru-RU">
                <a:solidFill>
                  <a:schemeClr val="hlink"/>
                </a:solidFill>
              </a:rPr>
              <a:t>;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>
                <a:solidFill>
                  <a:schemeClr val="hlink"/>
                </a:solidFill>
              </a:rPr>
              <a:t>Фонетика;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>
                <a:solidFill>
                  <a:schemeClr val="hlink"/>
                </a:solidFill>
              </a:rPr>
              <a:t>Лексика;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>
                <a:solidFill>
                  <a:schemeClr val="hlink"/>
                </a:solidFill>
              </a:rPr>
              <a:t>Словообразование;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>
                <a:solidFill>
                  <a:schemeClr val="hlink"/>
                </a:solidFill>
              </a:rPr>
              <a:t>Морфология;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>
                <a:solidFill>
                  <a:schemeClr val="hlink"/>
                </a:solidFill>
              </a:rPr>
              <a:t>Синтаксис 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5400" dirty="0">
                <a:solidFill>
                  <a:schemeClr val="folHlink"/>
                </a:solidFill>
              </a:rPr>
              <a:t>Действующие </a:t>
            </a:r>
            <a:br>
              <a:rPr lang="ru-RU" sz="5400" dirty="0">
                <a:solidFill>
                  <a:schemeClr val="folHlink"/>
                </a:solidFill>
              </a:rPr>
            </a:br>
            <a:r>
              <a:rPr lang="ru-RU" sz="5400" dirty="0">
                <a:solidFill>
                  <a:schemeClr val="folHlink"/>
                </a:solidFill>
              </a:rPr>
              <a:t>                       лица:</a:t>
            </a:r>
            <a:r>
              <a:rPr lang="ru-RU" sz="4000" dirty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spcBef>
                <a:spcPct val="999000"/>
              </a:spcBef>
              <a:buFont typeface="Wingdings" pitchFamily="2" charset="2"/>
              <a:buChar char="ü"/>
            </a:pPr>
            <a:r>
              <a:rPr lang="ru-RU" dirty="0">
                <a:solidFill>
                  <a:schemeClr val="hlink"/>
                </a:solidFill>
              </a:rPr>
              <a:t>Слово </a:t>
            </a:r>
            <a:r>
              <a:rPr lang="ru-RU" dirty="0">
                <a:solidFill>
                  <a:schemeClr val="tx2"/>
                </a:solidFill>
              </a:rPr>
              <a:t>колобок</a:t>
            </a:r>
            <a:r>
              <a:rPr lang="ru-RU" dirty="0">
                <a:solidFill>
                  <a:schemeClr val="hlink"/>
                </a:solidFill>
              </a:rPr>
              <a:t>;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dirty="0">
                <a:solidFill>
                  <a:schemeClr val="hlink"/>
                </a:solidFill>
              </a:rPr>
              <a:t>Фонетика;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dirty="0">
                <a:solidFill>
                  <a:schemeClr val="hlink"/>
                </a:solidFill>
              </a:rPr>
              <a:t>Лексика;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dirty="0">
                <a:solidFill>
                  <a:schemeClr val="hlink"/>
                </a:solidFill>
              </a:rPr>
              <a:t>Словообразование;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dirty="0">
                <a:solidFill>
                  <a:schemeClr val="hlink"/>
                </a:solidFill>
              </a:rPr>
              <a:t>Морфология;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dirty="0">
                <a:solidFill>
                  <a:schemeClr val="hlink"/>
                </a:solidFill>
              </a:rPr>
              <a:t>Синтаксис .</a:t>
            </a: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4868863"/>
            <a:ext cx="7772400" cy="1470025"/>
          </a:xfrm>
        </p:spPr>
        <p:txBody>
          <a:bodyPr/>
          <a:lstStyle/>
          <a:p>
            <a:r>
              <a:rPr lang="ru-RU">
                <a:solidFill>
                  <a:srgbClr val="336600"/>
                </a:solidFill>
              </a:rPr>
              <a:t>Было это или не было, но говорят, что было…</a:t>
            </a:r>
          </a:p>
        </p:txBody>
      </p:sp>
      <p:pic>
        <p:nvPicPr>
          <p:cNvPr id="5123" name="Picture 3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88913"/>
            <a:ext cx="4248150" cy="46640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6799263" cy="2465387"/>
          </a:xfrm>
        </p:spPr>
        <p:txBody>
          <a:bodyPr/>
          <a:lstStyle/>
          <a:p>
            <a:r>
              <a:rPr lang="ru-RU" sz="4000" dirty="0">
                <a:solidFill>
                  <a:schemeClr val="hlink"/>
                </a:solidFill>
              </a:rPr>
              <a:t/>
            </a:r>
            <a:br>
              <a:rPr lang="ru-RU" sz="4000" dirty="0">
                <a:solidFill>
                  <a:schemeClr val="hlink"/>
                </a:solidFill>
              </a:rPr>
            </a:br>
            <a:r>
              <a:rPr lang="ru-RU" sz="4000" dirty="0">
                <a:solidFill>
                  <a:srgbClr val="336600"/>
                </a:solidFill>
              </a:rPr>
              <a:t>Выпало из сказки (а из</a:t>
            </a:r>
            <a:br>
              <a:rPr lang="ru-RU" sz="4000" dirty="0">
                <a:solidFill>
                  <a:srgbClr val="336600"/>
                </a:solidFill>
              </a:rPr>
            </a:br>
            <a:r>
              <a:rPr lang="ru-RU" sz="4000" dirty="0">
                <a:solidFill>
                  <a:srgbClr val="336600"/>
                </a:solidFill>
              </a:rPr>
              <a:t>какой – догадайтесь сами)</a:t>
            </a:r>
            <a:br>
              <a:rPr lang="ru-RU" sz="4000" dirty="0">
                <a:solidFill>
                  <a:srgbClr val="336600"/>
                </a:solidFill>
              </a:rPr>
            </a:br>
            <a:r>
              <a:rPr lang="ru-RU" sz="4000" dirty="0">
                <a:solidFill>
                  <a:schemeClr val="hlink"/>
                </a:solidFill>
              </a:rPr>
              <a:t> </a:t>
            </a:r>
            <a:r>
              <a:rPr lang="ru-RU" sz="4000" dirty="0">
                <a:solidFill>
                  <a:srgbClr val="336600"/>
                </a:solidFill>
              </a:rPr>
              <a:t>слово</a:t>
            </a:r>
            <a:r>
              <a:rPr lang="ru-RU" sz="4000" dirty="0">
                <a:solidFill>
                  <a:schemeClr val="hlink"/>
                </a:solidFill>
              </a:rPr>
              <a:t> </a:t>
            </a:r>
            <a:r>
              <a:rPr lang="ru-RU" sz="4000" dirty="0">
                <a:solidFill>
                  <a:schemeClr val="tx2"/>
                </a:solidFill>
              </a:rPr>
              <a:t>КОЛОБОК </a:t>
            </a:r>
            <a:r>
              <a:rPr lang="ru-RU" sz="4000" dirty="0">
                <a:solidFill>
                  <a:schemeClr val="hlink"/>
                </a:solidFill>
              </a:rPr>
              <a:t/>
            </a:r>
            <a:br>
              <a:rPr lang="ru-RU" sz="4000" dirty="0">
                <a:solidFill>
                  <a:schemeClr val="hlink"/>
                </a:solidFill>
              </a:rPr>
            </a:br>
            <a:r>
              <a:rPr lang="ru-RU" sz="4000" dirty="0">
                <a:solidFill>
                  <a:srgbClr val="336600"/>
                </a:solidFill>
              </a:rPr>
              <a:t>и покатилось по дороге.</a:t>
            </a:r>
          </a:p>
        </p:txBody>
      </p:sp>
      <p:pic>
        <p:nvPicPr>
          <p:cNvPr id="6147" name="Picture 3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924175"/>
            <a:ext cx="4464050" cy="34575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6870700" cy="1095375"/>
          </a:xfrm>
        </p:spPr>
        <p:txBody>
          <a:bodyPr/>
          <a:lstStyle/>
          <a:p>
            <a:r>
              <a:rPr lang="ru-RU" sz="3200">
                <a:solidFill>
                  <a:schemeClr val="folHlink"/>
                </a:solidFill>
              </a:rPr>
              <a:t>Катится</a:t>
            </a:r>
            <a:r>
              <a:rPr lang="ru-RU" sz="3200">
                <a:solidFill>
                  <a:schemeClr val="hlink"/>
                </a:solidFill>
              </a:rPr>
              <a:t> </a:t>
            </a:r>
            <a:r>
              <a:rPr lang="ru-RU" sz="3200">
                <a:solidFill>
                  <a:schemeClr val="tx2"/>
                </a:solidFill>
              </a:rPr>
              <a:t>КОЛОБОК</a:t>
            </a:r>
            <a:r>
              <a:rPr lang="ru-RU" sz="3200">
                <a:solidFill>
                  <a:schemeClr val="folHlink"/>
                </a:solidFill>
              </a:rPr>
              <a:t>, катится, а на</a:t>
            </a:r>
            <a:r>
              <a:rPr lang="ru-RU" sz="3200">
                <a:solidFill>
                  <a:schemeClr val="hlink"/>
                </a:solidFill>
              </a:rPr>
              <a:t> </a:t>
            </a:r>
            <a:r>
              <a:rPr lang="ru-RU" sz="3200">
                <a:solidFill>
                  <a:schemeClr val="folHlink"/>
                </a:solidFill>
              </a:rPr>
              <a:t>встречу ему</a:t>
            </a:r>
            <a:r>
              <a:rPr lang="ru-RU" sz="3200">
                <a:solidFill>
                  <a:schemeClr val="hlink"/>
                </a:solidFill>
              </a:rPr>
              <a:t> ФОНЕТИКА</a:t>
            </a:r>
            <a:r>
              <a:rPr lang="ru-RU" sz="3200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4608513" cy="532765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rgbClr val="336600"/>
                </a:solidFill>
              </a:rPr>
              <a:t>Ты кто? – спрашивает.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rgbClr val="336600"/>
                </a:solidFill>
              </a:rPr>
              <a:t>Я слово, - отвечает           </a:t>
            </a:r>
            <a:r>
              <a:rPr lang="ru-RU" sz="2200">
                <a:solidFill>
                  <a:schemeClr val="tx2"/>
                </a:solidFill>
              </a:rPr>
              <a:t>КОЛОБОК</a:t>
            </a:r>
            <a:r>
              <a:rPr lang="ru-RU" sz="2200">
                <a:solidFill>
                  <a:srgbClr val="FF0066"/>
                </a:solidFill>
              </a:rPr>
              <a:t>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-   Какое слово?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chemeClr val="tx2"/>
                </a:solidFill>
              </a:rPr>
              <a:t>КО-ЛО-БОК</a:t>
            </a:r>
            <a:r>
              <a:rPr lang="ru-RU" sz="2200">
                <a:solidFill>
                  <a:srgbClr val="336600"/>
                </a:solidFill>
              </a:rPr>
              <a:t>!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rgbClr val="336600"/>
                </a:solidFill>
              </a:rPr>
              <a:t>Вот теперь слышу, что ты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слово: все твои звуки звучат,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как им положено,  и ударение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на своём месте  стоит. 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rgbClr val="336600"/>
                </a:solidFill>
              </a:rPr>
              <a:t>Звучи     так и впредь! –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напутствовала     слово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chemeClr val="hlink"/>
                </a:solidFill>
              </a:rPr>
              <a:t>                   </a:t>
            </a:r>
            <a:r>
              <a:rPr lang="ru-RU" sz="2200">
                <a:solidFill>
                  <a:schemeClr val="folHlink"/>
                </a:solidFill>
              </a:rPr>
              <a:t>ФОНЕТИКА</a:t>
            </a:r>
            <a:r>
              <a:rPr lang="ru-RU" sz="2200">
                <a:solidFill>
                  <a:srgbClr val="336600"/>
                </a:solidFill>
              </a:rPr>
              <a:t>, и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</a:t>
            </a:r>
            <a:r>
              <a:rPr lang="ru-RU" sz="2200">
                <a:solidFill>
                  <a:schemeClr val="tx2"/>
                </a:solidFill>
              </a:rPr>
              <a:t>КОЛОБОК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покатился дальше.</a:t>
            </a:r>
          </a:p>
        </p:txBody>
      </p:sp>
      <p:pic>
        <p:nvPicPr>
          <p:cNvPr id="7172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412875"/>
            <a:ext cx="3976687" cy="49688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3744912" cy="5113337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04137" cy="4032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200"/>
              <a:t>                         </a:t>
            </a:r>
            <a:endParaRPr lang="ru-RU" sz="2200">
              <a:solidFill>
                <a:schemeClr val="hlink"/>
              </a:solidFill>
            </a:endParaRPr>
          </a:p>
          <a:p>
            <a:pPr algn="ctr">
              <a:buFontTx/>
              <a:buNone/>
            </a:pPr>
            <a:r>
              <a:rPr lang="ru-RU" sz="2200">
                <a:solidFill>
                  <a:schemeClr val="hlink"/>
                </a:solidFill>
              </a:rPr>
              <a:t>                                      </a:t>
            </a:r>
            <a:r>
              <a:rPr lang="ru-RU" sz="2200">
                <a:solidFill>
                  <a:srgbClr val="336600"/>
                </a:solidFill>
              </a:rPr>
              <a:t>-   Ты кто? – спрашивает.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                -  Я слово, - гордо отвечает</a:t>
            </a:r>
            <a:r>
              <a:rPr lang="ru-RU" sz="2200">
                <a:solidFill>
                  <a:schemeClr val="hlink"/>
                </a:solidFill>
              </a:rPr>
              <a:t>  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chemeClr val="hlink"/>
                </a:solidFill>
              </a:rPr>
              <a:t>                                         </a:t>
            </a:r>
            <a:r>
              <a:rPr lang="ru-RU" sz="2200">
                <a:solidFill>
                  <a:schemeClr val="tx2"/>
                </a:solidFill>
              </a:rPr>
              <a:t>КОЛОБОК</a:t>
            </a:r>
            <a:r>
              <a:rPr lang="ru-RU" sz="2200">
                <a:solidFill>
                  <a:srgbClr val="336600"/>
                </a:solidFill>
              </a:rPr>
              <a:t>. - У меня есть свой 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                                    звуковой облик. 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Вот послушайте, 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chemeClr val="hlink"/>
                </a:solidFill>
              </a:rPr>
              <a:t>                                                         </a:t>
            </a:r>
            <a:r>
              <a:rPr lang="ru-RU" sz="2200">
                <a:solidFill>
                  <a:srgbClr val="336600"/>
                </a:solidFill>
              </a:rPr>
              <a:t>как я красиво звучу:</a:t>
            </a:r>
            <a:r>
              <a:rPr lang="ru-RU" sz="2200">
                <a:solidFill>
                  <a:srgbClr val="FF0066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rgbClr val="FF0066"/>
                </a:solidFill>
              </a:rPr>
              <a:t>                                       КО-ЛО-БОК!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chemeClr val="hlink"/>
                </a:solidFill>
              </a:rPr>
              <a:t>                                     </a:t>
            </a:r>
            <a:r>
              <a:rPr lang="ru-RU" sz="2200">
                <a:solidFill>
                  <a:srgbClr val="336600"/>
                </a:solidFill>
              </a:rPr>
              <a:t>-   Ну, - улыбнулась</a:t>
            </a:r>
            <a:r>
              <a:rPr lang="ru-RU" sz="2200">
                <a:solidFill>
                  <a:schemeClr val="hlink"/>
                </a:solidFill>
              </a:rPr>
              <a:t> </a:t>
            </a:r>
            <a:r>
              <a:rPr lang="ru-RU" sz="2200">
                <a:solidFill>
                  <a:schemeClr val="folHlink"/>
                </a:solidFill>
              </a:rPr>
              <a:t>ЛЕКСИКА</a:t>
            </a:r>
            <a:r>
              <a:rPr lang="ru-RU" sz="2200">
                <a:solidFill>
                  <a:srgbClr val="336600"/>
                </a:solidFill>
              </a:rPr>
              <a:t>, -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chemeClr val="hlink"/>
                </a:solidFill>
              </a:rPr>
              <a:t>                                 </a:t>
            </a:r>
            <a:r>
              <a:rPr lang="ru-RU" sz="2200">
                <a:solidFill>
                  <a:srgbClr val="336600"/>
                </a:solidFill>
              </a:rPr>
              <a:t>для слова этого мало. </a:t>
            </a:r>
          </a:p>
          <a:p>
            <a:pPr algn="r">
              <a:buFontTx/>
              <a:buChar char="-"/>
            </a:pPr>
            <a:endParaRPr lang="ru-RU" sz="2200">
              <a:solidFill>
                <a:srgbClr val="336600"/>
              </a:solidFill>
            </a:endParaRPr>
          </a:p>
          <a:p>
            <a:pPr algn="r">
              <a:buFontTx/>
              <a:buNone/>
            </a:pPr>
            <a:r>
              <a:rPr lang="ru-RU" sz="2200"/>
              <a:t>  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6870700" cy="1600200"/>
          </a:xfrm>
        </p:spPr>
        <p:txBody>
          <a:bodyPr/>
          <a:lstStyle/>
          <a:p>
            <a:r>
              <a:rPr lang="ru-RU" sz="3200">
                <a:solidFill>
                  <a:srgbClr val="336600"/>
                </a:solidFill>
              </a:rPr>
              <a:t>Долго ли, нет он катился, но</a:t>
            </a:r>
            <a:br>
              <a:rPr lang="ru-RU" sz="3200">
                <a:solidFill>
                  <a:srgbClr val="336600"/>
                </a:solidFill>
              </a:rPr>
            </a:br>
            <a:r>
              <a:rPr lang="ru-RU" sz="3200">
                <a:solidFill>
                  <a:srgbClr val="336600"/>
                </a:solidFill>
              </a:rPr>
              <a:t>остановила его</a:t>
            </a:r>
            <a:br>
              <a:rPr lang="ru-RU" sz="3200">
                <a:solidFill>
                  <a:srgbClr val="336600"/>
                </a:solidFill>
              </a:rPr>
            </a:br>
            <a:r>
              <a:rPr lang="ru-RU" sz="3200">
                <a:solidFill>
                  <a:schemeClr val="hlink"/>
                </a:solidFill>
              </a:rPr>
              <a:t>     </a:t>
            </a:r>
            <a:r>
              <a:rPr lang="ru-RU" sz="3200">
                <a:solidFill>
                  <a:schemeClr val="folHlink"/>
                </a:solidFill>
              </a:rPr>
              <a:t>ЛЕКСИКА</a:t>
            </a: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125538"/>
            <a:ext cx="3405187" cy="4608512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229600" cy="619283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200" dirty="0">
                <a:solidFill>
                  <a:srgbClr val="336600"/>
                </a:solidFill>
              </a:rPr>
              <a:t>Например,</a:t>
            </a:r>
            <a:r>
              <a:rPr lang="ru-RU" sz="2200" dirty="0">
                <a:solidFill>
                  <a:schemeClr val="hlink"/>
                </a:solidFill>
              </a:rPr>
              <a:t> </a:t>
            </a:r>
            <a:r>
              <a:rPr lang="ru-RU" sz="2200" dirty="0" err="1">
                <a:solidFill>
                  <a:srgbClr val="FF3300"/>
                </a:solidFill>
              </a:rPr>
              <a:t>ло-ко-бок</a:t>
            </a:r>
            <a:r>
              <a:rPr lang="ru-RU" sz="2200" dirty="0">
                <a:solidFill>
                  <a:schemeClr val="hlink"/>
                </a:solidFill>
              </a:rPr>
              <a:t> </a:t>
            </a:r>
            <a:r>
              <a:rPr lang="ru-RU" sz="2200" dirty="0">
                <a:solidFill>
                  <a:srgbClr val="336600"/>
                </a:solidFill>
              </a:rPr>
              <a:t>тоже звучит неплохо, но словом</a:t>
            </a:r>
          </a:p>
          <a:p>
            <a:pPr algn="just">
              <a:buFontTx/>
              <a:buNone/>
            </a:pPr>
            <a:r>
              <a:rPr lang="ru-RU" sz="2200" dirty="0">
                <a:solidFill>
                  <a:srgbClr val="336600"/>
                </a:solidFill>
              </a:rPr>
              <a:t> это  буквосочетание не назовёшь, потому что оно</a:t>
            </a:r>
          </a:p>
          <a:p>
            <a:pPr algn="just">
              <a:buFontTx/>
              <a:buNone/>
            </a:pPr>
            <a:r>
              <a:rPr lang="ru-RU" sz="2200" dirty="0">
                <a:solidFill>
                  <a:srgbClr val="336600"/>
                </a:solidFill>
              </a:rPr>
              <a:t>бессмысленно. Слово непременно </a:t>
            </a:r>
          </a:p>
          <a:p>
            <a:pPr algn="just">
              <a:buFontTx/>
              <a:buNone/>
            </a:pPr>
            <a:r>
              <a:rPr lang="ru-RU" sz="2200" dirty="0">
                <a:solidFill>
                  <a:srgbClr val="336600"/>
                </a:solidFill>
              </a:rPr>
              <a:t>должно быть наполнено смыслом. </a:t>
            </a:r>
          </a:p>
          <a:p>
            <a:pPr algn="just">
              <a:buFontTx/>
              <a:buNone/>
            </a:pPr>
            <a:r>
              <a:rPr lang="ru-RU" sz="2200" dirty="0">
                <a:solidFill>
                  <a:srgbClr val="336600"/>
                </a:solidFill>
              </a:rPr>
              <a:t>Ты действительно слово, потому что</a:t>
            </a:r>
          </a:p>
          <a:p>
            <a:pPr algn="just">
              <a:buFontTx/>
              <a:buNone/>
            </a:pPr>
            <a:r>
              <a:rPr lang="ru-RU" sz="2200" dirty="0">
                <a:solidFill>
                  <a:srgbClr val="336600"/>
                </a:solidFill>
              </a:rPr>
              <a:t>обозначаешь небольшой круглый</a:t>
            </a:r>
          </a:p>
          <a:p>
            <a:pPr algn="just">
              <a:buFontTx/>
              <a:buNone/>
            </a:pPr>
            <a:r>
              <a:rPr lang="ru-RU" sz="2200" dirty="0">
                <a:solidFill>
                  <a:srgbClr val="336600"/>
                </a:solidFill>
              </a:rPr>
              <a:t> хлебец (в народных сказках) –</a:t>
            </a:r>
          </a:p>
          <a:p>
            <a:pPr algn="just">
              <a:buFontTx/>
              <a:buNone/>
            </a:pPr>
            <a:r>
              <a:rPr lang="ru-RU" sz="2200" dirty="0">
                <a:solidFill>
                  <a:srgbClr val="336600"/>
                </a:solidFill>
              </a:rPr>
              <a:t> ведь так?</a:t>
            </a:r>
          </a:p>
          <a:p>
            <a:pPr>
              <a:buFontTx/>
              <a:buChar char="-"/>
            </a:pPr>
            <a:r>
              <a:rPr lang="ru-RU" sz="2200" dirty="0">
                <a:solidFill>
                  <a:srgbClr val="336600"/>
                </a:solidFill>
              </a:rPr>
              <a:t>Так, - согласился</a:t>
            </a:r>
            <a:r>
              <a:rPr lang="ru-RU" sz="2200" dirty="0">
                <a:solidFill>
                  <a:schemeClr val="hlink"/>
                </a:solidFill>
              </a:rPr>
              <a:t> </a:t>
            </a:r>
            <a:r>
              <a:rPr lang="ru-RU" sz="2200" dirty="0">
                <a:solidFill>
                  <a:schemeClr val="tx2"/>
                </a:solidFill>
              </a:rPr>
              <a:t>КОЛОБОК</a:t>
            </a:r>
            <a:r>
              <a:rPr lang="ru-RU" sz="2200" dirty="0">
                <a:solidFill>
                  <a:srgbClr val="336600"/>
                </a:solidFill>
              </a:rPr>
              <a:t>.</a:t>
            </a:r>
            <a:r>
              <a:rPr lang="ru-RU" sz="2200" dirty="0">
                <a:solidFill>
                  <a:schemeClr val="hlink"/>
                </a:solidFill>
              </a:rPr>
              <a:t> </a:t>
            </a:r>
            <a:r>
              <a:rPr lang="ru-RU" sz="2200" dirty="0">
                <a:solidFill>
                  <a:srgbClr val="336600"/>
                </a:solidFill>
              </a:rPr>
              <a:t>–</a:t>
            </a:r>
          </a:p>
          <a:p>
            <a:pPr>
              <a:buFontTx/>
              <a:buNone/>
            </a:pPr>
            <a:r>
              <a:rPr lang="ru-RU" sz="2200" dirty="0">
                <a:solidFill>
                  <a:schemeClr val="hlink"/>
                </a:solidFill>
              </a:rPr>
              <a:t> </a:t>
            </a:r>
            <a:r>
              <a:rPr lang="ru-RU" sz="2200" dirty="0">
                <a:solidFill>
                  <a:srgbClr val="336600"/>
                </a:solidFill>
              </a:rPr>
              <a:t>Как же вы догадались?</a:t>
            </a:r>
          </a:p>
          <a:p>
            <a:pPr>
              <a:buFontTx/>
              <a:buChar char="-"/>
            </a:pPr>
            <a:r>
              <a:rPr lang="ru-RU" sz="2200" dirty="0">
                <a:solidFill>
                  <a:srgbClr val="336600"/>
                </a:solidFill>
              </a:rPr>
              <a:t>Я много знаю и о тебе, и о других</a:t>
            </a:r>
          </a:p>
          <a:p>
            <a:pPr>
              <a:buFontTx/>
              <a:buNone/>
            </a:pPr>
            <a:r>
              <a:rPr lang="ru-RU" sz="2200" dirty="0">
                <a:solidFill>
                  <a:srgbClr val="336600"/>
                </a:solidFill>
              </a:rPr>
              <a:t> словах; приходи ко мне в гости – </a:t>
            </a:r>
          </a:p>
          <a:p>
            <a:pPr>
              <a:buFontTx/>
              <a:buNone/>
            </a:pPr>
            <a:r>
              <a:rPr lang="ru-RU" sz="2200" dirty="0">
                <a:solidFill>
                  <a:srgbClr val="336600"/>
                </a:solidFill>
              </a:rPr>
              <a:t> расскажу.</a:t>
            </a:r>
          </a:p>
          <a:p>
            <a:pPr>
              <a:buFontTx/>
              <a:buNone/>
            </a:pPr>
            <a:r>
              <a:rPr lang="ru-RU" sz="2200" dirty="0">
                <a:solidFill>
                  <a:srgbClr val="336600"/>
                </a:solidFill>
              </a:rPr>
              <a:t>                     Поблагодарил</a:t>
            </a:r>
            <a:r>
              <a:rPr lang="ru-RU" sz="2200" dirty="0">
                <a:solidFill>
                  <a:schemeClr val="hlink"/>
                </a:solidFill>
              </a:rPr>
              <a:t> </a:t>
            </a:r>
            <a:r>
              <a:rPr lang="ru-RU" sz="2200" dirty="0">
                <a:solidFill>
                  <a:schemeClr val="tx2"/>
                </a:solidFill>
              </a:rPr>
              <a:t>КОЛОБОК</a:t>
            </a:r>
            <a:endParaRPr lang="ru-RU" sz="2200" dirty="0">
              <a:solidFill>
                <a:srgbClr val="FF0066"/>
              </a:solidFill>
            </a:endParaRPr>
          </a:p>
          <a:p>
            <a:pPr>
              <a:buFontTx/>
              <a:buNone/>
            </a:pPr>
            <a:r>
              <a:rPr lang="ru-RU" sz="2200" dirty="0">
                <a:solidFill>
                  <a:srgbClr val="FF0066"/>
                </a:solidFill>
              </a:rPr>
              <a:t>                                        </a:t>
            </a:r>
            <a:r>
              <a:rPr lang="ru-RU" sz="2200" dirty="0">
                <a:solidFill>
                  <a:schemeClr val="hlink"/>
                </a:solidFill>
              </a:rPr>
              <a:t> </a:t>
            </a:r>
            <a:r>
              <a:rPr lang="ru-RU" sz="2200" dirty="0">
                <a:solidFill>
                  <a:schemeClr val="folHlink"/>
                </a:solidFill>
              </a:rPr>
              <a:t>ЛЕКСИКУ</a:t>
            </a:r>
            <a:r>
              <a:rPr lang="ru-RU" sz="2200" dirty="0">
                <a:solidFill>
                  <a:schemeClr val="hlink"/>
                </a:solidFill>
              </a:rPr>
              <a:t> </a:t>
            </a:r>
            <a:r>
              <a:rPr lang="ru-RU" sz="2200" dirty="0">
                <a:solidFill>
                  <a:srgbClr val="336600"/>
                </a:solidFill>
              </a:rPr>
              <a:t>и отправился дальше, …  </a:t>
            </a:r>
          </a:p>
          <a:p>
            <a:pPr>
              <a:buFontTx/>
              <a:buNone/>
            </a:pPr>
            <a:endParaRPr lang="ru-RU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3856038" cy="518477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416800" cy="1131887"/>
          </a:xfrm>
        </p:spPr>
        <p:txBody>
          <a:bodyPr/>
          <a:lstStyle/>
          <a:p>
            <a:pPr algn="just"/>
            <a:r>
              <a:rPr lang="ru-RU" sz="3200">
                <a:solidFill>
                  <a:srgbClr val="336600"/>
                </a:solidFill>
              </a:rPr>
              <a:t>… но вскоре дорогу ему преградило </a:t>
            </a:r>
            <a:r>
              <a:rPr lang="ru-RU" sz="3200">
                <a:solidFill>
                  <a:schemeClr val="folHlink"/>
                </a:solidFill>
              </a:rPr>
              <a:t>СЛОВООБРАЗОВАНИЕ</a:t>
            </a:r>
            <a:r>
              <a:rPr lang="ru-RU" sz="3200">
                <a:solidFill>
                  <a:srgbClr val="336600"/>
                </a:solidFill>
              </a:rPr>
              <a:t>: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8278813" cy="51117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200"/>
              <a:t>                       - </a:t>
            </a:r>
            <a:r>
              <a:rPr lang="ru-RU" sz="2200">
                <a:solidFill>
                  <a:srgbClr val="336600"/>
                </a:solidFill>
              </a:rPr>
              <a:t>Ты кто? - спрашивает.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- Я слово </a:t>
            </a:r>
            <a:r>
              <a:rPr lang="ru-RU" sz="2200">
                <a:solidFill>
                  <a:schemeClr val="tx2"/>
                </a:solidFill>
              </a:rPr>
              <a:t>КОЛОБОК</a:t>
            </a:r>
            <a:r>
              <a:rPr lang="ru-RU" sz="2200">
                <a:solidFill>
                  <a:srgbClr val="336600"/>
                </a:solidFill>
              </a:rPr>
              <a:t>.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- А как ты устроено? 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     И кто твои родственники?</a:t>
            </a:r>
          </a:p>
          <a:p>
            <a:pPr algn="r">
              <a:buFontTx/>
              <a:buChar char="-"/>
            </a:pPr>
            <a:r>
              <a:rPr lang="ru-RU" sz="2200">
                <a:solidFill>
                  <a:srgbClr val="336600"/>
                </a:solidFill>
              </a:rPr>
              <a:t>Не знаю, - огорчился </a:t>
            </a:r>
            <a:r>
              <a:rPr lang="ru-RU" sz="2200">
                <a:solidFill>
                  <a:schemeClr val="tx2"/>
                </a:solidFill>
              </a:rPr>
              <a:t>КОЛОБОК</a:t>
            </a:r>
            <a:r>
              <a:rPr lang="ru-RU" sz="2200">
                <a:solidFill>
                  <a:srgbClr val="336600"/>
                </a:solidFill>
              </a:rPr>
              <a:t>.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-   Не огорчайся, это мы 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                сейчас выясним, - проговорило </a:t>
            </a:r>
          </a:p>
          <a:p>
            <a:pPr algn="r">
              <a:buFontTx/>
              <a:buNone/>
            </a:pPr>
            <a:r>
              <a:rPr lang="ru-RU" sz="2200">
                <a:solidFill>
                  <a:schemeClr val="folHlink"/>
                </a:solidFill>
              </a:rPr>
              <a:t>  СЛОВООБРАЗОВАНИЕ</a:t>
            </a:r>
            <a:r>
              <a:rPr lang="ru-RU" sz="2200">
                <a:solidFill>
                  <a:srgbClr val="336600"/>
                </a:solidFill>
              </a:rPr>
              <a:t> и надело очки.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-   Так вот, приятель, ты   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               образовано от старого слова 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             </a:t>
            </a:r>
            <a:r>
              <a:rPr lang="ru-RU" sz="2200">
                <a:solidFill>
                  <a:schemeClr val="tx2"/>
                </a:solidFill>
              </a:rPr>
              <a:t>КОЛОБ </a:t>
            </a:r>
            <a:r>
              <a:rPr lang="ru-RU" sz="2200">
                <a:solidFill>
                  <a:srgbClr val="336600"/>
                </a:solidFill>
              </a:rPr>
              <a:t>(</a:t>
            </a:r>
            <a:r>
              <a:rPr lang="ru-RU" sz="2200">
                <a:solidFill>
                  <a:schemeClr val="folHlink"/>
                </a:solidFill>
              </a:rPr>
              <a:t>круглый хлеб</a:t>
            </a:r>
            <a:r>
              <a:rPr lang="ru-RU" sz="2200">
                <a:solidFill>
                  <a:srgbClr val="336600"/>
                </a:solidFill>
              </a:rPr>
              <a:t>)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                                    с помощью суффикса </a:t>
            </a:r>
            <a:r>
              <a:rPr lang="ru-RU" sz="2200">
                <a:solidFill>
                  <a:schemeClr val="tx2"/>
                </a:solidFill>
              </a:rPr>
              <a:t>-ОК-</a:t>
            </a:r>
            <a:r>
              <a:rPr lang="ru-RU" sz="2200">
                <a:solidFill>
                  <a:srgbClr val="336600"/>
                </a:solidFill>
              </a:rPr>
              <a:t>, </a:t>
            </a: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"/>
          <p:cNvPicPr>
            <a:picLocks noChangeAspect="1" noChangeArrowheads="1"/>
          </p:cNvPicPr>
          <p:nvPr/>
        </p:nvPicPr>
        <p:blipFill>
          <a:blip r:embed="rId2" cstate="print"/>
          <a:srcRect l="4094" t="3044"/>
          <a:stretch>
            <a:fillRect/>
          </a:stretch>
        </p:blipFill>
        <p:spPr bwMode="auto">
          <a:xfrm>
            <a:off x="4716463" y="908050"/>
            <a:ext cx="3730625" cy="54737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76250"/>
            <a:ext cx="7696200" cy="5688013"/>
          </a:xfrm>
        </p:spPr>
        <p:txBody>
          <a:bodyPr/>
          <a:lstStyle/>
          <a:p>
            <a:pPr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который внёс в твою основу признак </a:t>
            </a:r>
            <a:r>
              <a:rPr lang="ru-RU" sz="2200">
                <a:solidFill>
                  <a:schemeClr val="folHlink"/>
                </a:solidFill>
              </a:rPr>
              <a:t>«маленький» </a:t>
            </a:r>
          </a:p>
          <a:p>
            <a:pPr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(как в словах </a:t>
            </a:r>
            <a:r>
              <a:rPr lang="ru-RU" sz="2200">
                <a:solidFill>
                  <a:schemeClr val="folHlink"/>
                </a:solidFill>
              </a:rPr>
              <a:t>ДЫМ</a:t>
            </a:r>
            <a:r>
              <a:rPr lang="ru-RU" sz="2200">
                <a:solidFill>
                  <a:srgbClr val="FF0000"/>
                </a:solidFill>
              </a:rPr>
              <a:t>ОК</a:t>
            </a:r>
            <a:r>
              <a:rPr lang="ru-RU" sz="2200">
                <a:solidFill>
                  <a:schemeClr val="folHlink"/>
                </a:solidFill>
              </a:rPr>
              <a:t>, ЛЕС</a:t>
            </a:r>
            <a:r>
              <a:rPr lang="ru-RU" sz="2200">
                <a:solidFill>
                  <a:srgbClr val="FF0000"/>
                </a:solidFill>
              </a:rPr>
              <a:t>ОК</a:t>
            </a:r>
            <a:r>
              <a:rPr lang="ru-RU" sz="2200">
                <a:solidFill>
                  <a:schemeClr val="folHlink"/>
                </a:solidFill>
              </a:rPr>
              <a:t>,</a:t>
            </a:r>
          </a:p>
          <a:p>
            <a:pPr>
              <a:buFontTx/>
              <a:buNone/>
            </a:pPr>
            <a:r>
              <a:rPr lang="ru-RU" sz="2200">
                <a:solidFill>
                  <a:schemeClr val="folHlink"/>
                </a:solidFill>
              </a:rPr>
              <a:t> ДУБ</a:t>
            </a:r>
            <a:r>
              <a:rPr lang="ru-RU" sz="2200">
                <a:solidFill>
                  <a:srgbClr val="FF0000"/>
                </a:solidFill>
              </a:rPr>
              <a:t>ОК</a:t>
            </a:r>
            <a:r>
              <a:rPr lang="ru-RU" sz="2200">
                <a:solidFill>
                  <a:srgbClr val="336600"/>
                </a:solidFill>
              </a:rPr>
              <a:t>). Вот почему ты означаешь</a:t>
            </a:r>
          </a:p>
          <a:p>
            <a:pPr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</a:t>
            </a:r>
            <a:r>
              <a:rPr lang="ru-RU" sz="2200">
                <a:solidFill>
                  <a:schemeClr val="folHlink"/>
                </a:solidFill>
              </a:rPr>
              <a:t>«маленький круглый хлебец».</a:t>
            </a:r>
            <a:r>
              <a:rPr lang="ru-RU" sz="2200">
                <a:solidFill>
                  <a:srgbClr val="336600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Ну а </a:t>
            </a:r>
            <a:r>
              <a:rPr lang="ru-RU" sz="2200">
                <a:solidFill>
                  <a:schemeClr val="tx2"/>
                </a:solidFill>
              </a:rPr>
              <a:t>КОЛОБ</a:t>
            </a:r>
            <a:r>
              <a:rPr lang="ru-RU" sz="2200">
                <a:solidFill>
                  <a:srgbClr val="336600"/>
                </a:solidFill>
              </a:rPr>
              <a:t> в свою очередь </a:t>
            </a:r>
          </a:p>
          <a:p>
            <a:pPr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было образовано когда-то от </a:t>
            </a:r>
          </a:p>
          <a:p>
            <a:pPr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слова </a:t>
            </a:r>
            <a:r>
              <a:rPr lang="ru-RU" sz="2200">
                <a:solidFill>
                  <a:schemeClr val="tx2"/>
                </a:solidFill>
              </a:rPr>
              <a:t>КОЛО</a:t>
            </a:r>
            <a:r>
              <a:rPr lang="ru-RU" sz="2200">
                <a:solidFill>
                  <a:srgbClr val="336600"/>
                </a:solidFill>
              </a:rPr>
              <a:t> (</a:t>
            </a:r>
            <a:r>
              <a:rPr lang="ru-RU" sz="2200">
                <a:solidFill>
                  <a:schemeClr val="folHlink"/>
                </a:solidFill>
              </a:rPr>
              <a:t>колесо</a:t>
            </a:r>
            <a:r>
              <a:rPr lang="ru-RU" sz="2200">
                <a:solidFill>
                  <a:srgbClr val="336600"/>
                </a:solidFill>
              </a:rPr>
              <a:t>). Теперь </a:t>
            </a:r>
          </a:p>
          <a:p>
            <a:pPr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тебе понятно, кто твои предки?</a:t>
            </a:r>
          </a:p>
          <a:p>
            <a:pPr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Обрадовался </a:t>
            </a:r>
            <a:r>
              <a:rPr lang="ru-RU" sz="2200">
                <a:solidFill>
                  <a:schemeClr val="tx2"/>
                </a:solidFill>
              </a:rPr>
              <a:t>КОЛОБОК</a:t>
            </a:r>
            <a:r>
              <a:rPr lang="ru-RU" sz="2200">
                <a:solidFill>
                  <a:srgbClr val="336600"/>
                </a:solidFill>
              </a:rPr>
              <a:t>, что </a:t>
            </a:r>
          </a:p>
          <a:p>
            <a:pPr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у него встарь были такие </a:t>
            </a:r>
          </a:p>
          <a:p>
            <a:pPr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родственники, и весело </a:t>
            </a:r>
          </a:p>
          <a:p>
            <a:pPr>
              <a:buFontTx/>
              <a:buNone/>
            </a:pPr>
            <a:r>
              <a:rPr lang="ru-RU" sz="2200">
                <a:solidFill>
                  <a:srgbClr val="336600"/>
                </a:solidFill>
              </a:rPr>
              <a:t> продолжил свой путь.</a:t>
            </a:r>
          </a:p>
          <a:p>
            <a:pPr>
              <a:buFontTx/>
              <a:buNone/>
            </a:pPr>
            <a:endParaRPr lang="ru-RU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62</TotalTime>
  <Words>727</Words>
  <Application>Microsoft Office PowerPoint</Application>
  <PresentationFormat>Экран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Пастель</vt:lpstr>
      <vt:lpstr>Слайд 1</vt:lpstr>
      <vt:lpstr>Действующие                         лица: </vt:lpstr>
      <vt:lpstr>Было это или не было, но говорят, что было…</vt:lpstr>
      <vt:lpstr> Выпало из сказки (а из какой – догадайтесь сами)  слово КОЛОБОК  и покатилось по дороге.</vt:lpstr>
      <vt:lpstr>Катится КОЛОБОК, катится, а на встречу ему ФОНЕТИКА.</vt:lpstr>
      <vt:lpstr>Долго ли, нет он катился, но остановила его      ЛЕКСИКА</vt:lpstr>
      <vt:lpstr>Слайд 7</vt:lpstr>
      <vt:lpstr>… но вскоре дорогу ему преградило СЛОВООБРАЗОВАНИЕ:</vt:lpstr>
      <vt:lpstr>Слайд 9</vt:lpstr>
      <vt:lpstr>Вдруг видит: сидит на пеньке  МОРФОЛОГИЯ. Остановился  КОЛОБОК, а МОРФОЛОГИЯ  спрашивает:</vt:lpstr>
      <vt:lpstr>Слайд 11</vt:lpstr>
      <vt:lpstr>Не успела МОРФОЛОГИЯ договорить, как на дороге возник  СИНТАКСИС:</vt:lpstr>
      <vt:lpstr>Слайд 13</vt:lpstr>
      <vt:lpstr>Слайд 14</vt:lpstr>
      <vt:lpstr>Слайд 15</vt:lpstr>
      <vt:lpstr>Действующие                         лица: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Было это или не было, но говорят, что было…..</dc:title>
  <dc:creator>Ваня</dc:creator>
  <cp:lastModifiedBy>Учитель</cp:lastModifiedBy>
  <cp:revision>21</cp:revision>
  <dcterms:created xsi:type="dcterms:W3CDTF">2007-11-16T06:05:16Z</dcterms:created>
  <dcterms:modified xsi:type="dcterms:W3CDTF">2018-10-19T08:26:40Z</dcterms:modified>
</cp:coreProperties>
</file>